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75" r:id="rId1"/>
  </p:sldMasterIdLst>
  <p:notesMasterIdLst>
    <p:notesMasterId r:id="rId10"/>
  </p:notesMasterIdLst>
  <p:handoutMasterIdLst>
    <p:handoutMasterId r:id="rId11"/>
  </p:handoutMasterIdLst>
  <p:sldIdLst>
    <p:sldId id="270" r:id="rId2"/>
    <p:sldId id="280" r:id="rId3"/>
    <p:sldId id="282" r:id="rId4"/>
    <p:sldId id="283" r:id="rId5"/>
    <p:sldId id="286" r:id="rId6"/>
    <p:sldId id="290" r:id="rId7"/>
    <p:sldId id="291" r:id="rId8"/>
    <p:sldId id="279" r:id="rId9"/>
  </p:sldIdLst>
  <p:sldSz cx="9144000" cy="6858000" type="screen4x3"/>
  <p:notesSz cx="7099300" cy="10234613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FFFF"/>
    <a:srgbClr val="FFFF00"/>
    <a:srgbClr val="887F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662" autoAdjust="0"/>
  </p:normalViewPr>
  <p:slideViewPr>
    <p:cSldViewPr snapToObjects="1">
      <p:cViewPr>
        <p:scale>
          <a:sx n="80" d="100"/>
          <a:sy n="80" d="100"/>
        </p:scale>
        <p:origin x="-1866" y="-8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Objects="1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pitchFamily="-109" charset="-52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 smtClean="0">
                <a:latin typeface="Arial" pitchFamily="34" charset="0"/>
              </a:defRPr>
            </a:lvl1pPr>
          </a:lstStyle>
          <a:p>
            <a:pPr>
              <a:defRPr/>
            </a:pPr>
            <a:fld id="{690380FE-C6DA-45FE-92EF-63FEE2F924CA}" type="datetime1">
              <a:rPr lang="en-US"/>
              <a:pPr>
                <a:defRPr/>
              </a:pPr>
              <a:t>11/13/2014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pitchFamily="-109" charset="-52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 smtClean="0">
                <a:latin typeface="Arial" pitchFamily="34" charset="0"/>
              </a:defRPr>
            </a:lvl1pPr>
          </a:lstStyle>
          <a:p>
            <a:pPr>
              <a:defRPr/>
            </a:pPr>
            <a:fld id="{350719EA-47B2-472F-B00E-706B0FB44B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6710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pitchFamily="-109" charset="-52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 smtClean="0">
                <a:latin typeface="Arial" pitchFamily="34" charset="0"/>
              </a:defRPr>
            </a:lvl1pPr>
          </a:lstStyle>
          <a:p>
            <a:pPr>
              <a:defRPr/>
            </a:pPr>
            <a:fld id="{842263E4-9BF9-4B7B-9D7F-F72DE15A5AB6}" type="datetime1">
              <a:rPr lang="en-US"/>
              <a:pPr>
                <a:defRPr/>
              </a:pPr>
              <a:t>11/13/2014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9048" tIns="49524" rIns="99048" bIns="49524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pitchFamily="-109" charset="-52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 smtClean="0">
                <a:latin typeface="Arial" pitchFamily="34" charset="0"/>
              </a:defRPr>
            </a:lvl1pPr>
          </a:lstStyle>
          <a:p>
            <a:pPr>
              <a:defRPr/>
            </a:pPr>
            <a:fld id="{E1C23842-2C83-4604-A016-0D94822246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0512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ＭＳ Ｐゴシック" pitchFamily="-65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F6979-59C1-4EA5-AA57-C0FDAE5168C9}" type="slidenum">
              <a:rPr lang="pt-PT" smtClean="0"/>
              <a:pPr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894752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F6979-59C1-4EA5-AA57-C0FDAE5168C9}" type="slidenum">
              <a:rPr lang="pt-PT" smtClean="0"/>
              <a:pPr/>
              <a:t>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811185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F6979-59C1-4EA5-AA57-C0FDAE5168C9}" type="slidenum">
              <a:rPr lang="pt-PT" smtClean="0"/>
              <a:pPr/>
              <a:t>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81118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F6979-59C1-4EA5-AA57-C0FDAE5168C9}" type="slidenum">
              <a:rPr lang="pt-PT" smtClean="0"/>
              <a:pPr/>
              <a:t>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82832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7315200" y="0"/>
            <a:ext cx="1828800" cy="1219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2743200"/>
            <a:ext cx="7620000" cy="555625"/>
          </a:xfrm>
        </p:spPr>
        <p:txBody>
          <a:bodyPr anchor="t">
            <a:normAutofit/>
          </a:bodyPr>
          <a:lstStyle>
            <a:lvl1pPr>
              <a:defRPr sz="2400" cap="all">
                <a:solidFill>
                  <a:srgbClr val="887F6E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3886200" y="5715000"/>
            <a:ext cx="5029200" cy="990600"/>
          </a:xfrm>
        </p:spPr>
        <p:txBody>
          <a:bodyPr/>
          <a:lstStyle>
            <a:lvl1pPr algn="r">
              <a:defRPr sz="1600"/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4" name="Subtitle 6"/>
          <p:cNvSpPr>
            <a:spLocks noGrp="1"/>
          </p:cNvSpPr>
          <p:nvPr>
            <p:ph type="subTitle" idx="1"/>
          </p:nvPr>
        </p:nvSpPr>
        <p:spPr>
          <a:xfrm>
            <a:off x="1295400" y="3298825"/>
            <a:ext cx="7620000" cy="457200"/>
          </a:xfrm>
        </p:spPr>
        <p:txBody>
          <a:bodyPr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6655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457200" y="1753200"/>
            <a:ext cx="8229600" cy="4410000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 smtClean="0"/>
              <a:t>05-11-2014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D2DC7-9628-4B08-97A5-3342205ED9D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0020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 smtClean="0"/>
              <a:t>05-11-2014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415CE-A5DC-4126-AE7D-BC6481BD7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171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E6667-78CC-4B4C-A80D-589A21ED1A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7035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752599"/>
            <a:ext cx="8229600" cy="3505201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334000"/>
            <a:ext cx="8229600" cy="381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85800"/>
          </a:xfrm>
        </p:spPr>
        <p:txBody>
          <a:bodyPr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 smtClean="0"/>
              <a:t>05-11-2014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C3F8B-72C2-4B6E-89B9-ACD001F430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305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9144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5334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887F6E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pt-PT" smtClean="0"/>
              <a:t>05-11-2014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smtClean="0">
                <a:solidFill>
                  <a:srgbClr val="887F6E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574178D3-6AF6-4C8F-A925-341F26DF9A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0" r:id="rId2"/>
    <p:sldLayoutId id="2147483781" r:id="rId3"/>
    <p:sldLayoutId id="2147483782" r:id="rId4"/>
    <p:sldLayoutId id="2147483783" r:id="rId5"/>
  </p:sldLayoutIdLst>
  <p:timing>
    <p:tnLst>
      <p:par>
        <p:cTn id="1" dur="indefinite" restart="never" nodeType="tmRoot"/>
      </p:par>
    </p:tnLst>
  </p:timing>
  <p:hf hdr="0" ftr="0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defRPr sz="2200" b="1" kern="1200">
          <a:solidFill>
            <a:srgbClr val="FFFFFF"/>
          </a:solidFill>
          <a:latin typeface="Arial"/>
          <a:ea typeface="ＭＳ Ｐゴシック" pitchFamily="-65" charset="-128"/>
          <a:cs typeface="ＭＳ Ｐゴシック" pitchFamily="-106" charset="-128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FFFFFF"/>
          </a:solidFill>
          <a:latin typeface="Arial" pitchFamily="-65" charset="0"/>
          <a:ea typeface="ＭＳ Ｐゴシック" pitchFamily="-65" charset="-128"/>
          <a:cs typeface="ＭＳ Ｐゴシック" pitchFamily="-106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FFFFFF"/>
          </a:solidFill>
          <a:latin typeface="Arial" pitchFamily="-65" charset="0"/>
          <a:ea typeface="ＭＳ Ｐゴシック" pitchFamily="-65" charset="-128"/>
          <a:cs typeface="ＭＳ Ｐゴシック" pitchFamily="-106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FFFFFF"/>
          </a:solidFill>
          <a:latin typeface="Arial" pitchFamily="-65" charset="0"/>
          <a:ea typeface="ＭＳ Ｐゴシック" pitchFamily="-65" charset="-128"/>
          <a:cs typeface="ＭＳ Ｐゴシック" pitchFamily="-106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FFFFFF"/>
          </a:solidFill>
          <a:latin typeface="Arial" pitchFamily="-65" charset="0"/>
          <a:ea typeface="ＭＳ Ｐゴシック" pitchFamily="-65" charset="-128"/>
          <a:cs typeface="ＭＳ Ｐゴシック" pitchFamily="-106" charset="-128"/>
        </a:defRPr>
      </a:lvl5pPr>
      <a:lvl6pPr marL="457200" algn="r" defTabSz="457200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pitchFamily="-65" charset="0"/>
          <a:ea typeface="ＭＳ Ｐゴシック" pitchFamily="-65" charset="-128"/>
        </a:defRPr>
      </a:lvl6pPr>
      <a:lvl7pPr marL="914400" algn="r" defTabSz="457200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pitchFamily="-65" charset="0"/>
          <a:ea typeface="ＭＳ Ｐゴシック" pitchFamily="-65" charset="-128"/>
        </a:defRPr>
      </a:lvl7pPr>
      <a:lvl8pPr marL="1371600" algn="r" defTabSz="457200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pitchFamily="-65" charset="0"/>
          <a:ea typeface="ＭＳ Ｐゴシック" pitchFamily="-65" charset="-128"/>
        </a:defRPr>
      </a:lvl8pPr>
      <a:lvl9pPr marL="1828800" algn="r" defTabSz="457200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pitchFamily="-65" charset="0"/>
          <a:ea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defRPr sz="2200" kern="1200">
          <a:solidFill>
            <a:schemeClr val="tx1"/>
          </a:solidFill>
          <a:latin typeface="Arial"/>
          <a:ea typeface="ＭＳ Ｐゴシック" pitchFamily="-65" charset="-128"/>
          <a:cs typeface="ＭＳ Ｐゴシック" pitchFamily="-106" charset="-128"/>
        </a:defRPr>
      </a:lvl1pPr>
      <a:lvl2pPr marL="360363" indent="-360363" algn="l" defTabSz="457200" rtl="0" eaLnBrk="0" fontAlgn="base" hangingPunct="0">
        <a:spcBef>
          <a:spcPct val="20000"/>
        </a:spcBef>
        <a:spcAft>
          <a:spcPct val="0"/>
        </a:spcAft>
        <a:buClr>
          <a:srgbClr val="887F6E"/>
        </a:buClr>
        <a:buFont typeface="Arial" charset="0"/>
        <a:buChar char="•"/>
        <a:tabLst>
          <a:tab pos="360363" algn="l"/>
        </a:tabLst>
        <a:defRPr sz="2000" kern="1200">
          <a:solidFill>
            <a:schemeClr val="tx1"/>
          </a:solidFill>
          <a:latin typeface="Arial"/>
          <a:ea typeface="ＭＳ Ｐゴシック" pitchFamily="-65" charset="-128"/>
          <a:cs typeface="ＭＳ Ｐゴシック" pitchFamily="-106" charset="-128"/>
        </a:defRPr>
      </a:lvl2pPr>
      <a:lvl3pPr marL="719138" indent="-358775" algn="l" defTabSz="457200" rtl="0" eaLnBrk="0" fontAlgn="base" hangingPunct="0">
        <a:spcBef>
          <a:spcPct val="20000"/>
        </a:spcBef>
        <a:spcAft>
          <a:spcPct val="0"/>
        </a:spcAft>
        <a:buClr>
          <a:srgbClr val="887F6E"/>
        </a:buClr>
        <a:buFont typeface="Arial" charset="0"/>
        <a:buChar char="•"/>
        <a:defRPr kern="1200">
          <a:solidFill>
            <a:srgbClr val="000000"/>
          </a:solidFill>
          <a:latin typeface="Arial"/>
          <a:ea typeface="ＭＳ Ｐゴシック" pitchFamily="-65" charset="-128"/>
          <a:cs typeface="ＭＳ Ｐゴシック" pitchFamily="-106" charset="-128"/>
        </a:defRPr>
      </a:lvl3pPr>
      <a:lvl4pPr marL="1079500" indent="-360363" algn="l" defTabSz="457200" rtl="0" eaLnBrk="0" fontAlgn="base" hangingPunct="0">
        <a:spcBef>
          <a:spcPct val="20000"/>
        </a:spcBef>
        <a:spcAft>
          <a:spcPct val="0"/>
        </a:spcAft>
        <a:buClr>
          <a:srgbClr val="887F6E"/>
        </a:buClr>
        <a:buFont typeface="Arial" charset="0"/>
        <a:buChar char="•"/>
        <a:tabLst>
          <a:tab pos="1079500" algn="l"/>
        </a:tabLst>
        <a:defRPr kern="1200">
          <a:solidFill>
            <a:srgbClr val="000000"/>
          </a:solidFill>
          <a:latin typeface="Arial"/>
          <a:ea typeface="ＭＳ Ｐゴシック" pitchFamily="-65" charset="-128"/>
          <a:cs typeface="ＭＳ Ｐゴシック" pitchFamily="-106" charset="-128"/>
        </a:defRPr>
      </a:lvl4pPr>
      <a:lvl5pPr marL="1528763" indent="-449263" algn="l" defTabSz="457200" rtl="0" eaLnBrk="0" fontAlgn="base" hangingPunct="0">
        <a:spcBef>
          <a:spcPct val="20000"/>
        </a:spcBef>
        <a:spcAft>
          <a:spcPct val="0"/>
        </a:spcAft>
        <a:buClr>
          <a:srgbClr val="887F6E"/>
        </a:buClr>
        <a:buFont typeface="Arial" charset="0"/>
        <a:buChar char="•"/>
        <a:defRPr kern="1200">
          <a:solidFill>
            <a:schemeClr val="tx1"/>
          </a:solidFill>
          <a:latin typeface="Arial"/>
          <a:ea typeface="ＭＳ Ｐゴシック" pitchFamily="-65" charset="-128"/>
          <a:cs typeface="ＭＳ Ｐゴシック" pitchFamily="-106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5"/>
          <p:cNvSpPr>
            <a:spLocks noGrp="1"/>
          </p:cNvSpPr>
          <p:nvPr>
            <p:ph type="ctrTitle"/>
          </p:nvPr>
        </p:nvSpPr>
        <p:spPr>
          <a:xfrm>
            <a:off x="2843808" y="2743200"/>
            <a:ext cx="6071592" cy="104584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ADDRESSING THE 5G REQUIREMENT FROM the CEPT PERSPECTIVE</a:t>
            </a:r>
            <a:r>
              <a:rPr lang="en-GB" i="1" dirty="0" smtClean="0">
                <a:solidFill>
                  <a:schemeClr val="tx1"/>
                </a:solidFill>
              </a:rPr>
              <a:t/>
            </a:r>
            <a:br>
              <a:rPr lang="en-GB" i="1" dirty="0" smtClean="0">
                <a:solidFill>
                  <a:schemeClr val="tx1"/>
                </a:solidFill>
              </a:rPr>
            </a:br>
            <a:r>
              <a:rPr lang="en-GB" i="1" dirty="0" smtClean="0">
                <a:solidFill>
                  <a:schemeClr val="tx1"/>
                </a:solidFill>
              </a:rPr>
              <a:t/>
            </a:r>
            <a:br>
              <a:rPr lang="en-GB" i="1" dirty="0" smtClean="0">
                <a:solidFill>
                  <a:schemeClr val="tx1"/>
                </a:solidFill>
              </a:rPr>
            </a:br>
            <a:endParaRPr lang="en-GB" cap="none" dirty="0" smtClean="0">
              <a:solidFill>
                <a:schemeClr val="tx1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3075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2699792" y="5715000"/>
            <a:ext cx="6215608" cy="990600"/>
          </a:xfrm>
        </p:spPr>
        <p:txBody>
          <a:bodyPr/>
          <a:lstStyle/>
          <a:p>
            <a:pPr marL="0" indent="0"/>
            <a:r>
              <a:rPr lang="en-US" b="1" dirty="0" smtClean="0"/>
              <a:t>EU </a:t>
            </a:r>
            <a:r>
              <a:rPr lang="en-US" b="1" dirty="0"/>
              <a:t>Workshop on Spectrum </a:t>
            </a:r>
            <a:r>
              <a:rPr lang="en-US" b="1" dirty="0" smtClean="0"/>
              <a:t>Planning </a:t>
            </a:r>
            <a:r>
              <a:rPr lang="en-US" b="1" dirty="0"/>
              <a:t>for </a:t>
            </a:r>
            <a:r>
              <a:rPr lang="en-US" b="1" dirty="0" smtClean="0"/>
              <a:t>5G</a:t>
            </a:r>
          </a:p>
          <a:p>
            <a:pPr marL="0" indent="0"/>
            <a:r>
              <a:rPr lang="en-GB" dirty="0" smtClean="0">
                <a:latin typeface="Arial" charset="0"/>
                <a:ea typeface="ＭＳ Ｐゴシック" pitchFamily="34" charset="-128"/>
              </a:rPr>
              <a:t>Brussels, 13</a:t>
            </a:r>
            <a:r>
              <a:rPr lang="en-GB" baseline="30000" dirty="0" smtClean="0">
                <a:latin typeface="Arial" charset="0"/>
                <a:ea typeface="ＭＳ Ｐゴシック" pitchFamily="34" charset="-128"/>
              </a:rPr>
              <a:t>th</a:t>
            </a:r>
            <a:r>
              <a:rPr lang="en-GB" dirty="0" smtClean="0">
                <a:latin typeface="Arial" charset="0"/>
                <a:ea typeface="ＭＳ Ｐゴシック" pitchFamily="34" charset="-128"/>
              </a:rPr>
              <a:t> November 2014</a:t>
            </a:r>
            <a:endParaRPr lang="en-GB" dirty="0">
              <a:latin typeface="Arial" charset="0"/>
              <a:ea typeface="ＭＳ Ｐゴシック" pitchFamily="34" charset="-128"/>
            </a:endParaRPr>
          </a:p>
          <a:p>
            <a:pPr marL="0" indent="0"/>
            <a:endParaRPr lang="da-DK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3076" name="Subtitle 4"/>
          <p:cNvSpPr>
            <a:spLocks noGrp="1"/>
          </p:cNvSpPr>
          <p:nvPr>
            <p:ph type="subTitle" idx="1"/>
          </p:nvPr>
        </p:nvSpPr>
        <p:spPr>
          <a:xfrm>
            <a:off x="1403648" y="4005064"/>
            <a:ext cx="7620000" cy="457200"/>
          </a:xfrm>
        </p:spPr>
        <p:txBody>
          <a:bodyPr/>
          <a:lstStyle/>
          <a:p>
            <a:r>
              <a:rPr lang="da-DK" dirty="0" smtClean="0">
                <a:latin typeface="Arial" charset="0"/>
                <a:ea typeface="ＭＳ Ｐゴシック" pitchFamily="34" charset="-128"/>
              </a:rPr>
              <a:t>CEPT ECC Chairman</a:t>
            </a:r>
          </a:p>
          <a:p>
            <a:r>
              <a:rPr lang="da-DK" dirty="0" smtClean="0">
                <a:latin typeface="Arial" charset="0"/>
                <a:ea typeface="ＭＳ Ｐゴシック" pitchFamily="34" charset="-128"/>
              </a:rPr>
              <a:t>Eric Fournier</a:t>
            </a:r>
          </a:p>
          <a:p>
            <a:endParaRPr lang="da-DK" b="1" dirty="0" smtClean="0"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5281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5G as IMT 2020 </a:t>
            </a:r>
            <a:br>
              <a:rPr lang="en-US" sz="2000" dirty="0" smtClean="0"/>
            </a:br>
            <a:r>
              <a:rPr lang="en-US" sz="2000" dirty="0" smtClean="0"/>
              <a:t>long process for standardization and spectrum harmonization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14D2DC7-9628-4B08-97A5-3342205ED9D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37" y="1802482"/>
            <a:ext cx="8739188" cy="456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Ellipse 7"/>
          <p:cNvSpPr/>
          <p:nvPr/>
        </p:nvSpPr>
        <p:spPr>
          <a:xfrm>
            <a:off x="6084168" y="4581128"/>
            <a:ext cx="1440160" cy="432048"/>
          </a:xfrm>
          <a:prstGeom prst="ellipse">
            <a:avLst/>
          </a:prstGeom>
          <a:solidFill>
            <a:srgbClr val="FF7C80">
              <a:alpha val="23137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2155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Addressing all the demands 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body" sz="quarter" idx="12"/>
          </p:nvPr>
        </p:nvSpPr>
        <p:spPr>
          <a:xfrm>
            <a:off x="457200" y="1736977"/>
            <a:ext cx="8229600" cy="4410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55600" lvl="1" indent="-355600">
              <a:spcBef>
                <a:spcPct val="0"/>
              </a:spcBef>
              <a:buClr>
                <a:srgbClr val="FEB80A"/>
              </a:buClr>
              <a:buBlip>
                <a:blip r:embed="rId2"/>
              </a:buBlip>
              <a:tabLst>
                <a:tab pos="720725" algn="l"/>
              </a:tabLst>
            </a:pPr>
            <a:r>
              <a:rPr lang="en-GB" sz="2200" b="1" dirty="0" smtClean="0">
                <a:solidFill>
                  <a:srgbClr val="002060"/>
                </a:solidFill>
                <a:cs typeface="Arial" pitchFamily="34" charset="0"/>
              </a:rPr>
              <a:t>5G features are already in today’s discussion</a:t>
            </a:r>
          </a:p>
          <a:p>
            <a:pPr marL="211138" lvl="1" indent="-176213"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Blip>
                <a:blip r:embed="rId3"/>
              </a:buBlip>
              <a:tabLst>
                <a:tab pos="720725" algn="l"/>
              </a:tabLst>
              <a:defRPr/>
            </a:pPr>
            <a:r>
              <a:rPr lang="en-GB" sz="2200" dirty="0"/>
              <a:t>Wider bandwidth </a:t>
            </a:r>
            <a:r>
              <a:rPr lang="en-GB" sz="2200" dirty="0" smtClean="0"/>
              <a:t>:</a:t>
            </a:r>
            <a:r>
              <a:rPr lang="en-GB" dirty="0" smtClean="0"/>
              <a:t> </a:t>
            </a:r>
            <a:r>
              <a:rPr lang="en-GB" dirty="0"/>
              <a:t>2.3, 2.6 </a:t>
            </a:r>
            <a:r>
              <a:rPr lang="en-GB" dirty="0" smtClean="0"/>
              <a:t>and/or </a:t>
            </a:r>
            <a:r>
              <a:rPr lang="en-GB" dirty="0"/>
              <a:t>3.6 </a:t>
            </a:r>
            <a:r>
              <a:rPr lang="en-GB" dirty="0" smtClean="0"/>
              <a:t>GHz bands</a:t>
            </a:r>
            <a:endParaRPr lang="en-GB" b="1" dirty="0">
              <a:solidFill>
                <a:srgbClr val="002060"/>
              </a:solidFill>
              <a:cs typeface="Arial" pitchFamily="34" charset="0"/>
            </a:endParaRPr>
          </a:p>
          <a:p>
            <a:pPr marL="211138" lvl="1" indent="-176213"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Blip>
                <a:blip r:embed="rId3"/>
              </a:buBlip>
              <a:tabLst>
                <a:tab pos="720725" algn="l"/>
              </a:tabLst>
              <a:defRPr/>
            </a:pPr>
            <a:r>
              <a:rPr lang="en-GB" sz="2200" dirty="0" smtClean="0"/>
              <a:t>M2M (700 MHz)</a:t>
            </a:r>
            <a:r>
              <a:rPr lang="en-GB" sz="2200" dirty="0"/>
              <a:t> </a:t>
            </a:r>
            <a:endParaRPr lang="en-GB" sz="2200" dirty="0" smtClean="0"/>
          </a:p>
          <a:p>
            <a:pPr marL="211138" lvl="1" indent="-176213"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Blip>
                <a:blip r:embed="rId3"/>
              </a:buBlip>
              <a:tabLst>
                <a:tab pos="720725" algn="l"/>
              </a:tabLst>
              <a:defRPr/>
            </a:pPr>
            <a:r>
              <a:rPr lang="en-GB" sz="2200" dirty="0" smtClean="0"/>
              <a:t>Small </a:t>
            </a:r>
            <a:r>
              <a:rPr lang="en-GB" sz="2200" dirty="0"/>
              <a:t>cells, </a:t>
            </a:r>
            <a:r>
              <a:rPr lang="en-GB" sz="2200" dirty="0" err="1"/>
              <a:t>femtocells</a:t>
            </a:r>
            <a:r>
              <a:rPr lang="en-GB" sz="2200" dirty="0"/>
              <a:t> </a:t>
            </a:r>
          </a:p>
          <a:p>
            <a:pPr marL="211138" lvl="1" indent="-176213"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Blip>
                <a:blip r:embed="rId3"/>
              </a:buBlip>
              <a:tabLst>
                <a:tab pos="720725" algn="l"/>
              </a:tabLst>
              <a:defRPr/>
            </a:pPr>
            <a:r>
              <a:rPr lang="en-GB" sz="2200" dirty="0" smtClean="0"/>
              <a:t>Cognitive technology and new sharing solutions (LSA)</a:t>
            </a:r>
          </a:p>
          <a:p>
            <a:pPr marL="211138" lvl="1" indent="-176213"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Blip>
                <a:blip r:embed="rId3"/>
              </a:buBlip>
              <a:tabLst>
                <a:tab pos="720725" algn="l"/>
              </a:tabLst>
              <a:defRPr/>
            </a:pPr>
            <a:r>
              <a:rPr lang="en-GB" sz="2200" dirty="0" smtClean="0"/>
              <a:t>Better adjacent band coexistence requirement</a:t>
            </a:r>
          </a:p>
          <a:p>
            <a:pPr marL="211138" lvl="1" indent="-176213"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Blip>
                <a:blip r:embed="rId3"/>
              </a:buBlip>
              <a:tabLst>
                <a:tab pos="720725" algn="l"/>
              </a:tabLst>
              <a:defRPr/>
            </a:pPr>
            <a:endParaRPr lang="en-GB" sz="2200" dirty="0" smtClean="0"/>
          </a:p>
          <a:p>
            <a:pPr marL="355600" lvl="1" indent="-355600">
              <a:spcBef>
                <a:spcPct val="0"/>
              </a:spcBef>
              <a:buClr>
                <a:srgbClr val="FEB80A"/>
              </a:buClr>
              <a:buBlip>
                <a:blip r:embed="rId2"/>
              </a:buBlip>
              <a:tabLst>
                <a:tab pos="720725" algn="l"/>
              </a:tabLst>
            </a:pPr>
            <a:r>
              <a:rPr lang="en-GB" sz="2200" b="1" dirty="0" smtClean="0">
                <a:solidFill>
                  <a:srgbClr val="002060"/>
                </a:solidFill>
                <a:cs typeface="Arial" pitchFamily="34" charset="0"/>
              </a:rPr>
              <a:t>Securing WRC-19 agenda item on 5G</a:t>
            </a:r>
            <a:endParaRPr lang="en-GB" sz="2200" dirty="0"/>
          </a:p>
          <a:p>
            <a:pPr marL="211138" lvl="1" indent="-176213"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Blip>
                <a:blip r:embed="rId3"/>
              </a:buBlip>
              <a:tabLst>
                <a:tab pos="720725" algn="l"/>
              </a:tabLst>
              <a:defRPr/>
            </a:pPr>
            <a:r>
              <a:rPr lang="en-GB" sz="2200" dirty="0"/>
              <a:t>I</a:t>
            </a:r>
            <a:r>
              <a:rPr lang="en-GB" sz="2200" dirty="0" smtClean="0"/>
              <a:t>nputs from industry justifying the spectrum need for 5G at WRC-19 </a:t>
            </a:r>
            <a:endParaRPr lang="en-GB" sz="2200" dirty="0"/>
          </a:p>
          <a:p>
            <a:pPr marL="211138" lvl="1" indent="-176213"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Blip>
                <a:blip r:embed="rId3"/>
              </a:buBlip>
              <a:tabLst>
                <a:tab pos="720725" algn="l"/>
              </a:tabLst>
              <a:defRPr/>
            </a:pPr>
            <a:r>
              <a:rPr lang="en-GB" sz="2200" dirty="0"/>
              <a:t>E</a:t>
            </a:r>
            <a:r>
              <a:rPr lang="en-GB" sz="2200" dirty="0" smtClean="0"/>
              <a:t>xact formulation yet to be discussed:</a:t>
            </a:r>
          </a:p>
          <a:p>
            <a:pPr marL="679450" lvl="2" indent="-285750"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Font typeface="Wingdings" panose="05000000000000000000" pitchFamily="2" charset="2"/>
              <a:buChar char="§"/>
              <a:tabLst>
                <a:tab pos="720725" algn="l"/>
              </a:tabLst>
              <a:defRPr/>
            </a:pPr>
            <a:r>
              <a:rPr lang="en-GB" dirty="0" smtClean="0"/>
              <a:t>Limited to spectrum &gt; 6 GHz ?</a:t>
            </a:r>
          </a:p>
          <a:p>
            <a:pPr marL="679450" lvl="2" indent="-285750"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Font typeface="Wingdings" panose="05000000000000000000" pitchFamily="2" charset="2"/>
              <a:buChar char="§"/>
              <a:tabLst>
                <a:tab pos="720725" algn="l"/>
              </a:tabLst>
              <a:defRPr/>
            </a:pPr>
            <a:r>
              <a:rPr lang="en-GB" dirty="0" smtClean="0"/>
              <a:t>Or reviewing frequency bands already studied under WRC-15 AI 1.1 ?</a:t>
            </a:r>
            <a:endParaRPr lang="en-GB" dirty="0"/>
          </a:p>
          <a:p>
            <a:pPr marL="34925" lvl="1" indent="0"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None/>
              <a:tabLst>
                <a:tab pos="720725" algn="l"/>
              </a:tabLst>
              <a:defRPr/>
            </a:pPr>
            <a:endParaRPr lang="en-GB" sz="2200" dirty="0"/>
          </a:p>
          <a:p>
            <a:pPr marL="355600" lvl="1" indent="-355600">
              <a:lnSpc>
                <a:spcPct val="140000"/>
              </a:lnSpc>
              <a:spcBef>
                <a:spcPct val="0"/>
              </a:spcBef>
              <a:buClr>
                <a:srgbClr val="FEB80A"/>
              </a:buClr>
              <a:buNone/>
              <a:tabLst>
                <a:tab pos="720725" algn="l"/>
              </a:tabLst>
            </a:pPr>
            <a:endParaRPr lang="en-GB" sz="2200" b="1" kern="1200" dirty="0" smtClean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8CE6667-78CC-4B4C-A80D-589A21ED1AE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12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latin typeface="Arial" charset="0"/>
                <a:ea typeface="ＭＳ Ｐゴシック" pitchFamily="34" charset="-128"/>
              </a:rPr>
              <a:t>The process for securing WRC-19 Agenda Item on 5G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14D2DC7-9628-4B08-97A5-3342205ED9D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ZoneTexte 5"/>
          <p:cNvSpPr txBox="1"/>
          <p:nvPr/>
        </p:nvSpPr>
        <p:spPr>
          <a:xfrm>
            <a:off x="3232447" y="5229200"/>
            <a:ext cx="2886026" cy="369332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fr-FR" b="1" dirty="0" smtClean="0"/>
              <a:t>WRC-15 2-27 Nov.15</a:t>
            </a:r>
            <a:endParaRPr lang="fr-FR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3241414" y="5733256"/>
            <a:ext cx="3353216" cy="369332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CPM19-1 30 </a:t>
            </a:r>
            <a:r>
              <a:rPr lang="fr-FR" dirty="0" err="1" smtClean="0"/>
              <a:t>Nov</a:t>
            </a:r>
            <a:r>
              <a:rPr lang="fr-FR" dirty="0" smtClean="0"/>
              <a:t> – 1st </a:t>
            </a:r>
            <a:r>
              <a:rPr lang="fr-FR" dirty="0" err="1" smtClean="0"/>
              <a:t>Dec</a:t>
            </a:r>
            <a:r>
              <a:rPr lang="fr-FR" dirty="0" smtClean="0"/>
              <a:t> 15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227956" y="3506524"/>
            <a:ext cx="3390082" cy="646331"/>
          </a:xfrm>
          <a:prstGeom prst="rect">
            <a:avLst/>
          </a:prstGeom>
          <a:noFill/>
          <a:ln w="38100">
            <a:solidFill>
              <a:srgbClr val="FFC000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CPG PTA </a:t>
            </a:r>
            <a:r>
              <a:rPr lang="fr-FR" dirty="0" err="1" smtClean="0"/>
              <a:t>develops</a:t>
            </a:r>
            <a:r>
              <a:rPr lang="fr-FR" dirty="0" smtClean="0"/>
              <a:t> an ECP on WRC-15 Agenda Item 10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5251140" y="1689130"/>
            <a:ext cx="1080120" cy="369332"/>
          </a:xfrm>
          <a:prstGeom prst="rect">
            <a:avLst/>
          </a:prstGeom>
          <a:noFill/>
          <a:ln w="38100">
            <a:solidFill>
              <a:srgbClr val="002060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ASMG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6084168" y="2180982"/>
            <a:ext cx="1080120" cy="369332"/>
          </a:xfrm>
          <a:prstGeom prst="rect">
            <a:avLst/>
          </a:prstGeom>
          <a:noFill/>
          <a:ln w="38100">
            <a:solidFill>
              <a:schemeClr val="accent2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ATU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6606666" y="2699628"/>
            <a:ext cx="1080120" cy="369332"/>
          </a:xfrm>
          <a:prstGeom prst="rect">
            <a:avLst/>
          </a:prstGeom>
          <a:noFill/>
          <a:ln w="38100">
            <a:solidFill>
              <a:srgbClr val="FFFF00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APT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7020272" y="3275692"/>
            <a:ext cx="1080120" cy="369332"/>
          </a:xfrm>
          <a:prstGeom prst="rect">
            <a:avLst/>
          </a:prstGeom>
          <a:noFill/>
          <a:ln w="38100">
            <a:solidFill>
              <a:srgbClr val="7030A0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CITEL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7217060" y="3829690"/>
            <a:ext cx="1080120" cy="369332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RCC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219175" y="2758083"/>
            <a:ext cx="1695041" cy="369332"/>
          </a:xfrm>
          <a:prstGeom prst="rect">
            <a:avLst/>
          </a:prstGeom>
          <a:noFill/>
          <a:ln w="38100">
            <a:solidFill>
              <a:srgbClr val="FFC000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ECC/PT1</a:t>
            </a: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971601" y="1996316"/>
            <a:ext cx="1368152" cy="369332"/>
          </a:xfrm>
          <a:prstGeom prst="rect">
            <a:avLst/>
          </a:prstGeom>
          <a:noFill/>
          <a:ln w="38100">
            <a:solidFill>
              <a:srgbClr val="92D05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fr-FR" dirty="0" err="1" smtClean="0"/>
              <a:t>Industry</a:t>
            </a: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2914117" y="2573417"/>
            <a:ext cx="1761343" cy="369332"/>
          </a:xfrm>
          <a:prstGeom prst="rect">
            <a:avLst/>
          </a:prstGeom>
          <a:noFill/>
          <a:ln w="38100">
            <a:solidFill>
              <a:srgbClr val="92D05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Administrations</a:t>
            </a:r>
            <a:endParaRPr lang="fr-FR" dirty="0"/>
          </a:p>
        </p:txBody>
      </p:sp>
      <p:cxnSp>
        <p:nvCxnSpPr>
          <p:cNvPr id="22" name="Connecteur en angle 21"/>
          <p:cNvCxnSpPr>
            <a:stCxn id="38" idx="3"/>
            <a:endCxn id="6" idx="0"/>
          </p:cNvCxnSpPr>
          <p:nvPr/>
        </p:nvCxnSpPr>
        <p:spPr>
          <a:xfrm>
            <a:off x="3665105" y="4653136"/>
            <a:ext cx="1010355" cy="576064"/>
          </a:xfrm>
          <a:prstGeom prst="bentConnector2">
            <a:avLst/>
          </a:prstGeom>
          <a:ln>
            <a:solidFill>
              <a:srgbClr val="FFC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>
            <a:stCxn id="12" idx="2"/>
          </p:cNvCxnSpPr>
          <p:nvPr/>
        </p:nvCxnSpPr>
        <p:spPr>
          <a:xfrm flipH="1">
            <a:off x="5004048" y="2058462"/>
            <a:ext cx="787152" cy="315366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 flipH="1">
            <a:off x="5251140" y="2364567"/>
            <a:ext cx="810090" cy="2847555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 flipH="1">
            <a:off x="5521170" y="2901685"/>
            <a:ext cx="1073460" cy="2310437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>
            <a:stCxn id="15" idx="1"/>
          </p:cNvCxnSpPr>
          <p:nvPr/>
        </p:nvCxnSpPr>
        <p:spPr>
          <a:xfrm flipH="1">
            <a:off x="5816318" y="3460358"/>
            <a:ext cx="1203954" cy="1751764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>
            <a:stCxn id="16" idx="1"/>
            <a:endCxn id="6" idx="3"/>
          </p:cNvCxnSpPr>
          <p:nvPr/>
        </p:nvCxnSpPr>
        <p:spPr>
          <a:xfrm flipH="1">
            <a:off x="6118473" y="4014356"/>
            <a:ext cx="1098587" cy="139951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>
            <a:stCxn id="17" idx="2"/>
          </p:cNvCxnSpPr>
          <p:nvPr/>
        </p:nvCxnSpPr>
        <p:spPr>
          <a:xfrm>
            <a:off x="1066696" y="3127415"/>
            <a:ext cx="0" cy="379109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ZoneTexte 37"/>
          <p:cNvSpPr txBox="1"/>
          <p:nvPr/>
        </p:nvSpPr>
        <p:spPr>
          <a:xfrm>
            <a:off x="275023" y="4468470"/>
            <a:ext cx="3390082" cy="369332"/>
          </a:xfrm>
          <a:prstGeom prst="rect">
            <a:avLst/>
          </a:prstGeom>
          <a:noFill/>
          <a:ln w="38100">
            <a:solidFill>
              <a:srgbClr val="FFC000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fr-FR" b="1" dirty="0" smtClean="0"/>
              <a:t>CPG </a:t>
            </a:r>
            <a:r>
              <a:rPr lang="fr-FR" b="1" dirty="0" err="1" smtClean="0"/>
              <a:t>adopts</a:t>
            </a:r>
            <a:r>
              <a:rPr lang="fr-FR" b="1" dirty="0" smtClean="0"/>
              <a:t> ECP</a:t>
            </a:r>
            <a:endParaRPr lang="fr-FR" b="1" dirty="0"/>
          </a:p>
        </p:txBody>
      </p:sp>
      <p:cxnSp>
        <p:nvCxnSpPr>
          <p:cNvPr id="49" name="Connecteur droit avec flèche 48"/>
          <p:cNvCxnSpPr/>
          <p:nvPr/>
        </p:nvCxnSpPr>
        <p:spPr>
          <a:xfrm>
            <a:off x="1066696" y="4129905"/>
            <a:ext cx="0" cy="338565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avec flèche 51"/>
          <p:cNvCxnSpPr>
            <a:stCxn id="19" idx="2"/>
            <a:endCxn id="17" idx="0"/>
          </p:cNvCxnSpPr>
          <p:nvPr/>
        </p:nvCxnSpPr>
        <p:spPr>
          <a:xfrm flipH="1">
            <a:off x="1066696" y="2365648"/>
            <a:ext cx="588981" cy="392435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avec flèche 56"/>
          <p:cNvCxnSpPr>
            <a:stCxn id="19" idx="2"/>
          </p:cNvCxnSpPr>
          <p:nvPr/>
        </p:nvCxnSpPr>
        <p:spPr>
          <a:xfrm>
            <a:off x="1655677" y="2365648"/>
            <a:ext cx="1116123" cy="1140876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avec flèche 57"/>
          <p:cNvCxnSpPr>
            <a:endCxn id="17" idx="3"/>
          </p:cNvCxnSpPr>
          <p:nvPr/>
        </p:nvCxnSpPr>
        <p:spPr>
          <a:xfrm flipH="1">
            <a:off x="1914216" y="2734980"/>
            <a:ext cx="999902" cy="207769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avec flèche 59"/>
          <p:cNvCxnSpPr/>
          <p:nvPr/>
        </p:nvCxnSpPr>
        <p:spPr>
          <a:xfrm flipH="1">
            <a:off x="2914118" y="2953578"/>
            <a:ext cx="827247" cy="552946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avec flèche 62"/>
          <p:cNvCxnSpPr/>
          <p:nvPr/>
        </p:nvCxnSpPr>
        <p:spPr>
          <a:xfrm flipH="1">
            <a:off x="3618038" y="2953578"/>
            <a:ext cx="665930" cy="1514892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ZoneTexte 67"/>
          <p:cNvSpPr txBox="1"/>
          <p:nvPr/>
        </p:nvSpPr>
        <p:spPr>
          <a:xfrm>
            <a:off x="6667766" y="6356350"/>
            <a:ext cx="1666826" cy="369332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fr-FR" b="1" dirty="0" smtClean="0"/>
              <a:t>WRC-19</a:t>
            </a:r>
            <a:endParaRPr lang="fr-FR" b="1" dirty="0"/>
          </a:p>
        </p:txBody>
      </p:sp>
      <p:sp>
        <p:nvSpPr>
          <p:cNvPr id="69" name="ZoneTexte 68"/>
          <p:cNvSpPr txBox="1"/>
          <p:nvPr/>
        </p:nvSpPr>
        <p:spPr>
          <a:xfrm>
            <a:off x="3241414" y="6352143"/>
            <a:ext cx="3435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4 </a:t>
            </a:r>
            <a:r>
              <a:rPr lang="fr-FR" dirty="0" err="1" smtClean="0"/>
              <a:t>years</a:t>
            </a:r>
            <a:r>
              <a:rPr lang="fr-FR" dirty="0" smtClean="0"/>
              <a:t> </a:t>
            </a:r>
            <a:r>
              <a:rPr lang="fr-FR" dirty="0" err="1" smtClean="0"/>
              <a:t>studies</a:t>
            </a:r>
            <a:r>
              <a:rPr lang="fr-FR" dirty="0" smtClean="0"/>
              <a:t> …</a:t>
            </a:r>
            <a:endParaRPr lang="fr-FR" dirty="0"/>
          </a:p>
        </p:txBody>
      </p:sp>
      <p:cxnSp>
        <p:nvCxnSpPr>
          <p:cNvPr id="71" name="Connecteur droit avec flèche 70"/>
          <p:cNvCxnSpPr/>
          <p:nvPr/>
        </p:nvCxnSpPr>
        <p:spPr>
          <a:xfrm>
            <a:off x="4675460" y="6102588"/>
            <a:ext cx="0" cy="3507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Connecteur droit avec flèche 71"/>
          <p:cNvCxnSpPr>
            <a:endCxn id="69" idx="3"/>
          </p:cNvCxnSpPr>
          <p:nvPr/>
        </p:nvCxnSpPr>
        <p:spPr>
          <a:xfrm flipV="1">
            <a:off x="5654870" y="6536809"/>
            <a:ext cx="1021863" cy="42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59748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latin typeface="Arial" charset="0"/>
                <a:ea typeface="ＭＳ Ｐゴシック" pitchFamily="34" charset="-128"/>
              </a:rPr>
              <a:t>METIS : BANDS IDENTIFIED FROM 9 TO 40 GHz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14D2DC7-9628-4B08-97A5-3342205ED9D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420888"/>
            <a:ext cx="8775125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2627784" y="2916188"/>
            <a:ext cx="597666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Radars, </a:t>
            </a:r>
            <a:r>
              <a:rPr lang="fr-FR" dirty="0" err="1" smtClean="0"/>
              <a:t>Defence</a:t>
            </a:r>
            <a:r>
              <a:rPr lang="fr-FR" dirty="0" smtClean="0"/>
              <a:t>, PMSE, </a:t>
            </a:r>
            <a:r>
              <a:rPr lang="fr-FR" dirty="0" err="1" smtClean="0"/>
              <a:t>Fixed</a:t>
            </a:r>
            <a:r>
              <a:rPr lang="fr-FR" dirty="0" smtClean="0"/>
              <a:t>, BWA, </a:t>
            </a:r>
            <a:r>
              <a:rPr lang="fr-FR" dirty="0" err="1" smtClean="0"/>
              <a:t>radioastronomy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2633514" y="3192983"/>
            <a:ext cx="5976664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fr-FR" dirty="0" err="1" smtClean="0"/>
              <a:t>Defence</a:t>
            </a:r>
            <a:r>
              <a:rPr lang="fr-FR" dirty="0" smtClean="0"/>
              <a:t>, SRD, Ground radars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2627784" y="3555570"/>
            <a:ext cx="5976664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fr-FR" dirty="0" err="1" smtClean="0"/>
              <a:t>Earth</a:t>
            </a:r>
            <a:r>
              <a:rPr lang="fr-FR" dirty="0" smtClean="0"/>
              <a:t> Stations, ESOMP,  Passive satellite, </a:t>
            </a:r>
            <a:r>
              <a:rPr lang="fr-FR" dirty="0" err="1" smtClean="0"/>
              <a:t>Fixed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2633514" y="3877879"/>
            <a:ext cx="5976664" cy="369332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PMSE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2614650" y="4227222"/>
            <a:ext cx="597666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BFWA, </a:t>
            </a:r>
            <a:r>
              <a:rPr lang="fr-FR" dirty="0" err="1" smtClean="0"/>
              <a:t>earth</a:t>
            </a:r>
            <a:r>
              <a:rPr lang="fr-FR" dirty="0" smtClean="0"/>
              <a:t> stations, ESOMP, </a:t>
            </a:r>
            <a:r>
              <a:rPr lang="fr-FR" dirty="0" err="1" smtClean="0"/>
              <a:t>Fixed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2627784" y="4571836"/>
            <a:ext cx="5976664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fr-FR" dirty="0" err="1" smtClean="0"/>
              <a:t>Fixed</a:t>
            </a:r>
            <a:r>
              <a:rPr lang="fr-FR" dirty="0" smtClean="0"/>
              <a:t>, </a:t>
            </a:r>
            <a:r>
              <a:rPr lang="fr-FR" dirty="0" err="1" smtClean="0"/>
              <a:t>Radioastronomy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2627784" y="4869160"/>
            <a:ext cx="5976664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fr-FR" dirty="0" err="1" smtClean="0"/>
              <a:t>Fixed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2629694" y="5221936"/>
            <a:ext cx="5976664" cy="369332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fr-FR" dirty="0" err="1" smtClean="0"/>
              <a:t>Defence</a:t>
            </a:r>
            <a:r>
              <a:rPr lang="fr-FR" dirty="0" smtClean="0"/>
              <a:t>, passive satellite, </a:t>
            </a:r>
            <a:r>
              <a:rPr lang="fr-FR" dirty="0" err="1" smtClean="0"/>
              <a:t>radioastronomy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49234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179639"/>
            <a:ext cx="7200800" cy="4541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latin typeface="Arial" charset="0"/>
                <a:ea typeface="ＭＳ Ｐゴシック" pitchFamily="34" charset="-128"/>
              </a:rPr>
              <a:t>METIS : </a:t>
            </a:r>
            <a:r>
              <a:rPr lang="da-DK" dirty="0" smtClean="0">
                <a:latin typeface="Arial" charset="0"/>
                <a:ea typeface="ＭＳ Ｐゴシック" pitchFamily="34" charset="-128"/>
              </a:rPr>
              <a:t>BANDS IDENTIFIED </a:t>
            </a:r>
            <a:r>
              <a:rPr lang="da-DK" dirty="0">
                <a:latin typeface="Arial" charset="0"/>
                <a:ea typeface="ＭＳ Ｐゴシック" pitchFamily="34" charset="-128"/>
              </a:rPr>
              <a:t>FROM </a:t>
            </a:r>
            <a:r>
              <a:rPr lang="da-DK" dirty="0" smtClean="0">
                <a:latin typeface="Arial" charset="0"/>
                <a:ea typeface="ＭＳ Ｐゴシック" pitchFamily="34" charset="-128"/>
              </a:rPr>
              <a:t>40 </a:t>
            </a:r>
            <a:r>
              <a:rPr lang="da-DK" dirty="0">
                <a:latin typeface="Arial" charset="0"/>
                <a:ea typeface="ＭＳ Ｐゴシック" pitchFamily="34" charset="-128"/>
              </a:rPr>
              <a:t>TO </a:t>
            </a:r>
            <a:r>
              <a:rPr lang="da-DK" dirty="0" smtClean="0">
                <a:latin typeface="Arial" charset="0"/>
                <a:ea typeface="ＭＳ Ｐゴシック" pitchFamily="34" charset="-128"/>
              </a:rPr>
              <a:t>86 </a:t>
            </a:r>
            <a:r>
              <a:rPr lang="da-DK" dirty="0">
                <a:latin typeface="Arial" charset="0"/>
                <a:ea typeface="ＭＳ Ｐゴシック" pitchFamily="34" charset="-128"/>
              </a:rPr>
              <a:t>GHz</a:t>
            </a:r>
            <a:endParaRPr lang="da-DK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14D2DC7-9628-4B08-97A5-3342205ED9D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ZoneTexte 2"/>
          <p:cNvSpPr txBox="1"/>
          <p:nvPr/>
        </p:nvSpPr>
        <p:spPr>
          <a:xfrm>
            <a:off x="3059832" y="2942456"/>
            <a:ext cx="597666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fr-FR" dirty="0" err="1" smtClean="0"/>
              <a:t>Earth</a:t>
            </a:r>
            <a:r>
              <a:rPr lang="fr-FR" dirty="0" smtClean="0"/>
              <a:t> Stations, </a:t>
            </a:r>
            <a:r>
              <a:rPr lang="fr-FR" dirty="0" err="1" smtClean="0"/>
              <a:t>Fixed</a:t>
            </a:r>
            <a:r>
              <a:rPr lang="fr-FR" dirty="0" smtClean="0"/>
              <a:t>, MWS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3059832" y="3244772"/>
            <a:ext cx="5976664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fr-FR" dirty="0" err="1"/>
              <a:t>Earth</a:t>
            </a:r>
            <a:r>
              <a:rPr lang="fr-FR" dirty="0"/>
              <a:t> Stations, </a:t>
            </a:r>
            <a:r>
              <a:rPr lang="fr-FR" dirty="0" err="1"/>
              <a:t>Fixed</a:t>
            </a:r>
            <a:r>
              <a:rPr lang="fr-FR" dirty="0"/>
              <a:t>, </a:t>
            </a:r>
            <a:r>
              <a:rPr lang="fr-FR" dirty="0" smtClean="0"/>
              <a:t>MWS, </a:t>
            </a:r>
            <a:r>
              <a:rPr lang="fr-FR" dirty="0" err="1" smtClean="0"/>
              <a:t>radioastronomy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3059832" y="3581838"/>
            <a:ext cx="5976664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fr-FR" dirty="0" err="1" smtClean="0"/>
              <a:t>Defence</a:t>
            </a:r>
            <a:r>
              <a:rPr lang="fr-FR" dirty="0" smtClean="0"/>
              <a:t>, radionavigation, radionavigation satellite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3065562" y="3904147"/>
            <a:ext cx="5976664" cy="369332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Radionavigation </a:t>
            </a:r>
            <a:r>
              <a:rPr lang="fr-FR" dirty="0" err="1" smtClean="0"/>
              <a:t>radionavigation</a:t>
            </a:r>
            <a:r>
              <a:rPr lang="fr-FR" dirty="0" smtClean="0"/>
              <a:t> satellite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3046698" y="4253490"/>
            <a:ext cx="597666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fr-FR" dirty="0" err="1" smtClean="0"/>
              <a:t>Earth</a:t>
            </a:r>
            <a:r>
              <a:rPr lang="fr-FR" dirty="0" smtClean="0"/>
              <a:t> stations, PMSE, HAPS, </a:t>
            </a:r>
            <a:r>
              <a:rPr lang="fr-FR" dirty="0" err="1" smtClean="0"/>
              <a:t>fixed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3050704" y="4529293"/>
            <a:ext cx="5976664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fr-FR" dirty="0" err="1" smtClean="0"/>
              <a:t>Fixed</a:t>
            </a:r>
            <a:r>
              <a:rPr lang="fr-FR" dirty="0" smtClean="0"/>
              <a:t>, </a:t>
            </a:r>
            <a:r>
              <a:rPr lang="fr-FR" dirty="0" err="1" smtClean="0"/>
              <a:t>radioastronomy</a:t>
            </a:r>
            <a:r>
              <a:rPr lang="fr-FR" dirty="0" smtClean="0"/>
              <a:t>, </a:t>
            </a:r>
            <a:r>
              <a:rPr lang="fr-FR" dirty="0" err="1" smtClean="0"/>
              <a:t>earth</a:t>
            </a:r>
            <a:r>
              <a:rPr lang="fr-FR" dirty="0" smtClean="0"/>
              <a:t> stations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3050704" y="4860103"/>
            <a:ext cx="5976664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fr-FR" dirty="0" err="1" smtClean="0"/>
              <a:t>Fixed</a:t>
            </a:r>
            <a:r>
              <a:rPr lang="fr-FR" dirty="0" smtClean="0"/>
              <a:t>, passive </a:t>
            </a:r>
            <a:r>
              <a:rPr lang="fr-FR" dirty="0" err="1" smtClean="0"/>
              <a:t>sensors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3061742" y="5210033"/>
            <a:ext cx="5976664" cy="369332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fr-FR" dirty="0" err="1" smtClean="0"/>
              <a:t>Fixed</a:t>
            </a:r>
            <a:r>
              <a:rPr lang="fr-FR" dirty="0" smtClean="0"/>
              <a:t>, SRD, </a:t>
            </a:r>
            <a:r>
              <a:rPr lang="fr-FR" dirty="0" err="1" smtClean="0"/>
              <a:t>Wideband</a:t>
            </a:r>
            <a:r>
              <a:rPr lang="fr-FR" dirty="0" smtClean="0"/>
              <a:t> data, Passive satellite, radars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3059832" y="5517232"/>
            <a:ext cx="597666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Satellite services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3046698" y="5833953"/>
            <a:ext cx="5976664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Short and Long range radars, </a:t>
            </a:r>
            <a:r>
              <a:rPr lang="fr-FR" dirty="0" err="1" smtClean="0"/>
              <a:t>fixed</a:t>
            </a: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3067472" y="6171684"/>
            <a:ext cx="5976664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fr-FR" dirty="0" err="1" smtClean="0"/>
              <a:t>Fixed</a:t>
            </a:r>
            <a:r>
              <a:rPr lang="fr-FR" dirty="0" smtClean="0"/>
              <a:t> service, </a:t>
            </a:r>
            <a:r>
              <a:rPr lang="fr-FR" dirty="0" err="1" smtClean="0"/>
              <a:t>radioastronomy</a:t>
            </a:r>
            <a:r>
              <a:rPr lang="fr-FR" dirty="0" smtClean="0"/>
              <a:t>, </a:t>
            </a:r>
            <a:r>
              <a:rPr lang="fr-FR" dirty="0" err="1" smtClean="0"/>
              <a:t>Defence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390666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latin typeface="Arial" charset="0"/>
                <a:ea typeface="ＭＳ Ｐゴシック" pitchFamily="34" charset="-128"/>
              </a:rPr>
              <a:t>MAIN CONCLUSIONS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quarter" idx="12"/>
          </p:nvPr>
        </p:nvSpPr>
        <p:spPr/>
        <p:txBody>
          <a:bodyPr>
            <a:noAutofit/>
          </a:bodyPr>
          <a:lstStyle/>
          <a:p>
            <a:pPr marL="355600" lvl="1" indent="-355600" algn="just">
              <a:lnSpc>
                <a:spcPct val="160000"/>
              </a:lnSpc>
              <a:spcBef>
                <a:spcPct val="0"/>
              </a:spcBef>
              <a:buClr>
                <a:srgbClr val="FEB80A"/>
              </a:buClr>
              <a:buBlip>
                <a:blip r:embed="rId3"/>
              </a:buBlip>
              <a:tabLst>
                <a:tab pos="720725" algn="l"/>
              </a:tabLst>
              <a:defRPr/>
            </a:pPr>
            <a:r>
              <a:rPr lang="en-GB" sz="2200" b="1" dirty="0" smtClean="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</a:rPr>
              <a:t>Yes, 5G spectrum will be on WRC-19 Agenda</a:t>
            </a:r>
          </a:p>
          <a:p>
            <a:pPr marL="355600" lvl="1" indent="-355600" algn="just">
              <a:lnSpc>
                <a:spcPct val="160000"/>
              </a:lnSpc>
              <a:spcBef>
                <a:spcPct val="0"/>
              </a:spcBef>
              <a:buClr>
                <a:srgbClr val="FEB80A"/>
              </a:buClr>
              <a:buBlip>
                <a:blip r:embed="rId3"/>
              </a:buBlip>
              <a:tabLst>
                <a:tab pos="720725" algn="l"/>
              </a:tabLst>
              <a:defRPr/>
            </a:pPr>
            <a:r>
              <a:rPr lang="en-GB" sz="2200" b="1" dirty="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</a:rPr>
              <a:t>I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</a:rPr>
              <a:t>ncumbent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</a:rPr>
              <a:t> have to be managed : sharing, migration … ?</a:t>
            </a:r>
          </a:p>
          <a:p>
            <a:pPr marL="355600" lvl="1" indent="-355600" algn="just">
              <a:lnSpc>
                <a:spcPct val="160000"/>
              </a:lnSpc>
              <a:spcBef>
                <a:spcPct val="0"/>
              </a:spcBef>
              <a:buClr>
                <a:srgbClr val="FEB80A"/>
              </a:buClr>
              <a:buBlip>
                <a:blip r:embed="rId3"/>
              </a:buBlip>
              <a:tabLst>
                <a:tab pos="720725" algn="l"/>
              </a:tabLst>
              <a:defRPr/>
            </a:pP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</a:rPr>
              <a:t>Worldwide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</a:rPr>
              <a:t>harmonisation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</a:rPr>
              <a:t> requires the widest availability amongst ITU member states</a:t>
            </a:r>
            <a:endParaRPr lang="en-GB" sz="2200" b="1" dirty="0" smtClean="0">
              <a:solidFill>
                <a:srgbClr val="002060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355600" lvl="1" indent="-355600" algn="just">
              <a:lnSpc>
                <a:spcPct val="160000"/>
              </a:lnSpc>
              <a:spcBef>
                <a:spcPct val="0"/>
              </a:spcBef>
              <a:buClr>
                <a:srgbClr val="FEB80A"/>
              </a:buClr>
              <a:buBlip>
                <a:blip r:embed="rId3"/>
              </a:buBlip>
              <a:tabLst>
                <a:tab pos="720725" algn="l"/>
              </a:tabLst>
              <a:defRPr/>
            </a:pP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</a:rPr>
              <a:t>Long road to study all issues for identification at WRC-19</a:t>
            </a:r>
          </a:p>
          <a:p>
            <a:pPr marL="0" lvl="1" indent="0" algn="just">
              <a:lnSpc>
                <a:spcPct val="160000"/>
              </a:lnSpc>
              <a:spcBef>
                <a:spcPct val="0"/>
              </a:spcBef>
              <a:buClr>
                <a:srgbClr val="FEB80A"/>
              </a:buClr>
              <a:buNone/>
              <a:tabLst>
                <a:tab pos="720725" algn="l"/>
              </a:tabLst>
              <a:defRPr/>
            </a:pPr>
            <a:endParaRPr lang="en-US" sz="2200" b="1" dirty="0">
              <a:solidFill>
                <a:srgbClr val="002060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lvl="1" algn="just">
              <a:lnSpc>
                <a:spcPct val="160000"/>
              </a:lnSpc>
              <a:spcBef>
                <a:spcPct val="0"/>
              </a:spcBef>
              <a:buClr>
                <a:srgbClr val="FEB80A"/>
              </a:buClr>
              <a:buFont typeface="Wingdings" panose="05000000000000000000" pitchFamily="2" charset="2"/>
              <a:buChar char="Ø"/>
              <a:tabLst>
                <a:tab pos="720725" algn="l"/>
              </a:tabLst>
              <a:defRPr/>
            </a:pPr>
            <a:r>
              <a:rPr lang="en-US" sz="2200" b="1" dirty="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</a:rPr>
              <a:t>European preparation for 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</a:rPr>
              <a:t>WRC-19 will be set up immediately after WRC-15 </a:t>
            </a:r>
          </a:p>
          <a:p>
            <a:pPr lvl="1" algn="just">
              <a:lnSpc>
                <a:spcPct val="160000"/>
              </a:lnSpc>
              <a:spcBef>
                <a:spcPct val="0"/>
              </a:spcBef>
              <a:buClr>
                <a:srgbClr val="FEB80A"/>
              </a:buClr>
              <a:buFont typeface="Wingdings" panose="05000000000000000000" pitchFamily="2" charset="2"/>
              <a:buChar char="Ø"/>
              <a:tabLst>
                <a:tab pos="720725" algn="l"/>
              </a:tabLst>
              <a:defRPr/>
            </a:pP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</a:rPr>
              <a:t>5G announced amongst the priority</a:t>
            </a:r>
            <a:endParaRPr lang="en-US" sz="2200" b="1" dirty="0">
              <a:solidFill>
                <a:srgbClr val="00206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14D2DC7-9628-4B08-97A5-3342205ED9D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03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>
              <a:defRPr/>
            </a:pPr>
            <a:r>
              <a:rPr lang="pt-PT" smtClean="0"/>
              <a:t>05-11-2014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14D2DC7-9628-4B08-97A5-3342205ED9D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2" name="Espace réservé du texte 1"/>
          <p:cNvSpPr>
            <a:spLocks noGrp="1"/>
          </p:cNvSpPr>
          <p:nvPr>
            <p:ph type="body" sz="quarter" idx="12"/>
          </p:nvPr>
        </p:nvSpPr>
        <p:spPr>
          <a:xfrm>
            <a:off x="392832" y="1772816"/>
            <a:ext cx="8229600" cy="44100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457200" y="2609528"/>
            <a:ext cx="8229600" cy="424847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fr-FR" sz="20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fr-FR" sz="20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fr-FR" sz="20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4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THANKS !</a:t>
            </a:r>
            <a:endParaRPr lang="fr-FR" sz="48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" indent="0" algn="just">
              <a:buFont typeface="Arial" pitchFamily="34" charset="0"/>
              <a:buNone/>
            </a:pPr>
            <a:endParaRPr lang="fr-FR" sz="2000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4"/>
</p:tagLst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CCCCC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E2E2E2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8041</TotalTime>
  <Words>363</Words>
  <Application>Microsoft Office PowerPoint</Application>
  <PresentationFormat>On-screen Show (4:3)</PresentationFormat>
  <Paragraphs>79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ADDRESSING THE 5G REQUIREMENT FROM the CEPT PERSPECTIVE  </vt:lpstr>
      <vt:lpstr>5G as IMT 2020  long process for standardization and spectrum harmonization</vt:lpstr>
      <vt:lpstr>Addressing all the demands </vt:lpstr>
      <vt:lpstr>The process for securing WRC-19 Agenda Item on 5G</vt:lpstr>
      <vt:lpstr>METIS : BANDS IDENTIFIED FROM 9 TO 40 GHz</vt:lpstr>
      <vt:lpstr>METIS : BANDS IDENTIFIED FROM 40 TO 86 GHz</vt:lpstr>
      <vt:lpstr>MAIN CONCLUSIONS</vt:lpstr>
      <vt:lpstr>PowerPoint Presentation</vt:lpstr>
    </vt:vector>
  </TitlesOfParts>
  <Company>wonderlandWPA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Amy Smith</dc:creator>
  <cp:lastModifiedBy>Susanne Have</cp:lastModifiedBy>
  <cp:revision>189</cp:revision>
  <cp:lastPrinted>2014-11-12T21:57:32Z</cp:lastPrinted>
  <dcterms:created xsi:type="dcterms:W3CDTF">2011-06-23T11:16:25Z</dcterms:created>
  <dcterms:modified xsi:type="dcterms:W3CDTF">2014-11-13T10:39:33Z</dcterms:modified>
</cp:coreProperties>
</file>